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262" r:id="rId3"/>
    <p:sldId id="263" r:id="rId4"/>
    <p:sldId id="264" r:id="rId5"/>
    <p:sldId id="265" r:id="rId6"/>
    <p:sldId id="266" r:id="rId7"/>
    <p:sldId id="282" r:id="rId8"/>
    <p:sldId id="271" r:id="rId9"/>
    <p:sldId id="272" r:id="rId10"/>
    <p:sldId id="276" r:id="rId11"/>
    <p:sldId id="275" r:id="rId12"/>
    <p:sldId id="273" r:id="rId13"/>
    <p:sldId id="274" r:id="rId14"/>
    <p:sldId id="269" r:id="rId15"/>
    <p:sldId id="277" r:id="rId16"/>
    <p:sldId id="278" r:id="rId17"/>
    <p:sldId id="270" r:id="rId18"/>
    <p:sldId id="267" r:id="rId19"/>
    <p:sldId id="268" r:id="rId20"/>
    <p:sldId id="283" r:id="rId21"/>
    <p:sldId id="284" r:id="rId22"/>
    <p:sldId id="285" r:id="rId23"/>
    <p:sldId id="286" r:id="rId24"/>
    <p:sldId id="305" r:id="rId25"/>
    <p:sldId id="279" r:id="rId26"/>
    <p:sldId id="280" r:id="rId27"/>
    <p:sldId id="281" r:id="rId28"/>
    <p:sldId id="287" r:id="rId29"/>
    <p:sldId id="288" r:id="rId30"/>
    <p:sldId id="289" r:id="rId31"/>
    <p:sldId id="293" r:id="rId32"/>
    <p:sldId id="290" r:id="rId33"/>
    <p:sldId id="291" r:id="rId34"/>
    <p:sldId id="292" r:id="rId35"/>
    <p:sldId id="294" r:id="rId36"/>
    <p:sldId id="295" r:id="rId37"/>
    <p:sldId id="296" r:id="rId38"/>
    <p:sldId id="298" r:id="rId39"/>
    <p:sldId id="302" r:id="rId40"/>
    <p:sldId id="303" r:id="rId41"/>
    <p:sldId id="304" r:id="rId42"/>
    <p:sldId id="299" r:id="rId43"/>
    <p:sldId id="300" r:id="rId44"/>
    <p:sldId id="301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99753-2114-F748-881A-CBFC8660760F}" type="datetimeFigureOut">
              <a:rPr lang="en-US" smtClean="0"/>
              <a:t>8/30/16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EEE6B-0D66-374F-8171-66F3FBE85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8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sites.google.com</a:t>
            </a:r>
            <a:r>
              <a:rPr lang="en-US" dirty="0" smtClean="0"/>
              <a:t>/a/apaches.k12.in.us/</a:t>
            </a:r>
            <a:r>
              <a:rPr lang="en-US" dirty="0" err="1" smtClean="0"/>
              <a:t>mr</a:t>
            </a:r>
            <a:r>
              <a:rPr lang="en-US" dirty="0" smtClean="0"/>
              <a:t>-</a:t>
            </a:r>
            <a:r>
              <a:rPr lang="en-US" dirty="0" err="1" smtClean="0"/>
              <a:t>evans</a:t>
            </a:r>
            <a:r>
              <a:rPr lang="en-US" dirty="0" smtClean="0"/>
              <a:t>-science-website/accuracy-</a:t>
            </a:r>
            <a:r>
              <a:rPr lang="en-US" dirty="0" err="1" smtClean="0"/>
              <a:t>vs</a:t>
            </a:r>
            <a:r>
              <a:rPr lang="en-US" dirty="0" smtClean="0"/>
              <a:t>-precision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EEE6B-0D66-374F-8171-66F3FBE85D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2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www.climate.gov</a:t>
            </a:r>
            <a:r>
              <a:rPr lang="en-US" dirty="0" smtClean="0"/>
              <a:t>/news-features/features/new-climate-</a:t>
            </a:r>
            <a:r>
              <a:rPr lang="en-US" dirty="0" err="1" smtClean="0"/>
              <a:t>normals</a:t>
            </a:r>
            <a:r>
              <a:rPr lang="en-US" dirty="0" smtClean="0"/>
              <a:t>-gardeners-expect-warmer-nights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EEE6B-0D66-374F-8171-66F3FBE85D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45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www.weather.gov</a:t>
            </a:r>
            <a:r>
              <a:rPr lang="en-US" dirty="0" smtClean="0"/>
              <a:t>/satellite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EEE6B-0D66-374F-8171-66F3FBE85D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77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http://www2.mmm.ucar.edu/</a:t>
            </a:r>
            <a:r>
              <a:rPr lang="en-US" dirty="0" err="1" smtClean="0"/>
              <a:t>wrf</a:t>
            </a:r>
            <a:r>
              <a:rPr lang="en-US" dirty="0" smtClean="0"/>
              <a:t>/users/pub-</a:t>
            </a:r>
            <a:r>
              <a:rPr lang="en-US" dirty="0" err="1" smtClean="0"/>
              <a:t>doc.html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EEE6B-0D66-374F-8171-66F3FBE85D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45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Chaos_theory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EEE6B-0D66-374F-8171-66F3FBE85D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39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xkcd.com</a:t>
            </a:r>
            <a:r>
              <a:rPr lang="en-US" smtClean="0"/>
              <a:t>/1570/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EEE6B-0D66-374F-8171-66F3FBE85DC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2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 template cover p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1058936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710886" y="2983607"/>
            <a:ext cx="5707109" cy="1009561"/>
          </a:xfrm>
        </p:spPr>
        <p:txBody>
          <a:bodyPr anchor="ctr" anchorCtr="0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9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246-5437-F541-B835-A6C87190E56A}" type="datetimeFigureOut">
              <a:rPr lang="en-US" smtClean="0"/>
              <a:t>8/30/16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0074-DD65-174B-9E5B-D2434295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62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246-5437-F541-B835-A6C87190E56A}" type="datetimeFigureOut">
              <a:rPr lang="en-US" smtClean="0"/>
              <a:t>8/30/16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0074-DD65-174B-9E5B-D2434295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02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246-5437-F541-B835-A6C87190E56A}" type="datetimeFigureOut">
              <a:rPr lang="en-US" smtClean="0"/>
              <a:t>8/30/16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0074-DD65-174B-9E5B-D2434295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7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246-5437-F541-B835-A6C87190E56A}" type="datetimeFigureOut">
              <a:rPr lang="en-US" smtClean="0"/>
              <a:t>8/30/16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0074-DD65-174B-9E5B-D2434295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0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246-5437-F541-B835-A6C87190E56A}" type="datetimeFigureOut">
              <a:rPr lang="en-US" smtClean="0"/>
              <a:t>8/30/16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0074-DD65-174B-9E5B-D2434295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51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 descr="powerpoint template second page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87" t="93074" r="-10087"/>
          <a:stretch/>
        </p:blipFill>
        <p:spPr>
          <a:xfrm>
            <a:off x="-624501" y="6173362"/>
            <a:ext cx="10675614" cy="46143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31814" y="6220175"/>
            <a:ext cx="699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C3246-5437-F541-B835-A6C87190E56A}" type="datetimeFigureOut">
              <a:rPr lang="en-US" smtClean="0"/>
              <a:t>8/30/16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366" y="622676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26966" y="6220175"/>
            <a:ext cx="6598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E0074-DD65-174B-9E5B-D2434295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1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Chapter </a:t>
            </a:r>
            <a:r>
              <a:rPr lang="en-US"/>
              <a:t>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Can Computers Do for 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5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Geostationary Operational Environmental Satellite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47" b="-135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424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Polar Satellite System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94" r="-4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0342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Infrared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30323" r="-303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612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Vapor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0323" r="-303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95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Linda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825" y="1417638"/>
            <a:ext cx="5243446" cy="419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9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Fluid dynamics</a:t>
            </a:r>
          </a:p>
          <a:p>
            <a:pPr lvl="1"/>
            <a:r>
              <a:rPr lang="en-US" dirty="0" smtClean="0"/>
              <a:t>Heat, obstructions, ocean temperatures, etc.</a:t>
            </a:r>
          </a:p>
          <a:p>
            <a:r>
              <a:rPr lang="en-US" dirty="0" smtClean="0"/>
              <a:t>The more observations, the better</a:t>
            </a:r>
          </a:p>
          <a:p>
            <a:pPr lvl="1"/>
            <a:r>
              <a:rPr lang="en-US" dirty="0" smtClean="0"/>
              <a:t>Granularity</a:t>
            </a:r>
          </a:p>
          <a:p>
            <a:r>
              <a:rPr lang="en-US" dirty="0" smtClean="0"/>
              <a:t>Three-dimensional grid</a:t>
            </a:r>
          </a:p>
          <a:p>
            <a:r>
              <a:rPr lang="en-US" dirty="0" smtClean="0"/>
              <a:t>Lots of complex 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4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18 of 100</a:t>
            </a:r>
            <a:endParaRPr lang="en-US" dirty="0"/>
          </a:p>
        </p:txBody>
      </p:sp>
      <p:pic>
        <p:nvPicPr>
          <p:cNvPr id="4" name="Content Placeholder 3" descr="Screen Shot 2015-09-08 at 10.50.25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1" r="-10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7959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US, EU, UK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133600"/>
            <a:ext cx="8128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0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WRF </a:t>
            </a:r>
            <a:r>
              <a:rPr lang="en-US" dirty="0" err="1" smtClean="0"/>
              <a:t>Precip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953" y="1560548"/>
            <a:ext cx="4084966" cy="408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9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WRF Wind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061" y="1575847"/>
            <a:ext cx="4242799" cy="42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9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Basic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Storage and retrieval</a:t>
            </a:r>
          </a:p>
          <a:p>
            <a:r>
              <a:rPr lang="en-US" dirty="0" smtClean="0"/>
              <a:t>Comparison</a:t>
            </a:r>
          </a:p>
          <a:p>
            <a:r>
              <a:rPr lang="en-US" dirty="0" smtClean="0"/>
              <a:t>Computation</a:t>
            </a:r>
          </a:p>
        </p:txBody>
      </p:sp>
    </p:spTree>
    <p:extLst>
      <p:ext uri="{BB962C8B-B14F-4D97-AF65-F5344CB8AC3E}">
        <p14:creationId xmlns:p14="http://schemas.microsoft.com/office/powerpoint/2010/main" val="183915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computer representation of the actual system</a:t>
            </a:r>
          </a:p>
          <a:p>
            <a:pPr lvl="1"/>
            <a:r>
              <a:rPr lang="en-US" dirty="0" smtClean="0"/>
              <a:t>Sometimes simplified</a:t>
            </a:r>
          </a:p>
          <a:p>
            <a:r>
              <a:rPr lang="en-US" dirty="0" smtClean="0"/>
              <a:t>Models “run” – simulated and access for correspondence to real world</a:t>
            </a:r>
          </a:p>
          <a:p>
            <a:r>
              <a:rPr lang="en-US" dirty="0" smtClean="0"/>
              <a:t>If the math is tenable, algorithms can be created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6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don’t we have good predictors of the stock market?</a:t>
            </a:r>
          </a:p>
          <a:p>
            <a:pPr lvl="1"/>
            <a:r>
              <a:rPr lang="en-US" dirty="0" smtClean="0"/>
              <a:t>People’s emotions involved</a:t>
            </a:r>
          </a:p>
          <a:p>
            <a:pPr lvl="1"/>
            <a:r>
              <a:rPr lang="en-US" dirty="0" smtClean="0"/>
              <a:t>Many unrelated variables</a:t>
            </a:r>
          </a:p>
          <a:p>
            <a:pPr lvl="2"/>
            <a:r>
              <a:rPr lang="en-US" dirty="0" smtClean="0"/>
              <a:t>Politics, economics, environment, etc.</a:t>
            </a:r>
          </a:p>
          <a:p>
            <a:r>
              <a:rPr lang="en-US" dirty="0" smtClean="0"/>
              <a:t>Chaos is measure of disorder</a:t>
            </a:r>
          </a:p>
          <a:p>
            <a:r>
              <a:rPr lang="en-US" dirty="0" smtClean="0"/>
              <a:t>Chaos theory</a:t>
            </a:r>
          </a:p>
          <a:p>
            <a:pPr lvl="1"/>
            <a:r>
              <a:rPr lang="en-US" dirty="0" smtClean="0"/>
              <a:t>Sensitivity to initial conditions</a:t>
            </a:r>
          </a:p>
        </p:txBody>
      </p:sp>
    </p:spTree>
    <p:extLst>
      <p:ext uri="{BB962C8B-B14F-4D97-AF65-F5344CB8AC3E}">
        <p14:creationId xmlns:p14="http://schemas.microsoft.com/office/powerpoint/2010/main" val="4049181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Chaotic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Difficult to model</a:t>
            </a:r>
          </a:p>
          <a:p>
            <a:r>
              <a:rPr lang="en-US" dirty="0" smtClean="0"/>
              <a:t>Short-term models possible</a:t>
            </a:r>
          </a:p>
          <a:p>
            <a:pPr lvl="1"/>
            <a:r>
              <a:rPr lang="en-US" dirty="0" smtClean="0"/>
              <a:t>Long-term models impossible</a:t>
            </a:r>
          </a:p>
          <a:p>
            <a:r>
              <a:rPr lang="en-US" dirty="0" smtClean="0"/>
              <a:t>Three-body problem</a:t>
            </a:r>
          </a:p>
          <a:p>
            <a:r>
              <a:rPr lang="en-US" dirty="0" smtClean="0"/>
              <a:t>“Butterfly effect”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617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Lorenz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present determines the future, but the approximate present does not approximately determine the future.</a:t>
            </a:r>
          </a:p>
        </p:txBody>
      </p:sp>
    </p:spTree>
    <p:extLst>
      <p:ext uri="{BB962C8B-B14F-4D97-AF65-F5344CB8AC3E}">
        <p14:creationId xmlns:p14="http://schemas.microsoft.com/office/powerpoint/2010/main" val="173567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Obligatory XKCD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20784" b="-207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0933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Finance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Budgets</a:t>
            </a:r>
          </a:p>
          <a:p>
            <a:r>
              <a:rPr lang="en-US" dirty="0" smtClean="0"/>
              <a:t>Taxes</a:t>
            </a:r>
          </a:p>
          <a:p>
            <a:r>
              <a:rPr lang="en-US" dirty="0" smtClean="0"/>
              <a:t>Mortgages</a:t>
            </a:r>
          </a:p>
          <a:p>
            <a:r>
              <a:rPr lang="en-US" dirty="0" smtClean="0"/>
              <a:t>Spreadsheets</a:t>
            </a:r>
          </a:p>
          <a:p>
            <a:pPr lvl="1"/>
            <a:r>
              <a:rPr lang="en-US" dirty="0" smtClean="0"/>
              <a:t>One-table databases</a:t>
            </a:r>
          </a:p>
        </p:txBody>
      </p:sp>
    </p:spTree>
    <p:extLst>
      <p:ext uri="{BB962C8B-B14F-4D97-AF65-F5344CB8AC3E}">
        <p14:creationId xmlns:p14="http://schemas.microsoft.com/office/powerpoint/2010/main" val="62321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</a:t>
            </a:r>
          </a:p>
          <a:p>
            <a:r>
              <a:rPr lang="en-US" dirty="0" smtClean="0"/>
              <a:t>Tedious</a:t>
            </a:r>
          </a:p>
          <a:p>
            <a:r>
              <a:rPr lang="en-US" dirty="0" smtClean="0"/>
              <a:t>Repetitive</a:t>
            </a:r>
          </a:p>
          <a:p>
            <a:r>
              <a:rPr lang="en-US" dirty="0" smtClean="0"/>
              <a:t>Computers don’t get bored</a:t>
            </a:r>
          </a:p>
          <a:p>
            <a:r>
              <a:rPr lang="en-US" dirty="0" smtClean="0"/>
              <a:t>Don’t make mistakes unless </a:t>
            </a:r>
            <a:r>
              <a:rPr lang="en-US" dirty="0" err="1" smtClean="0"/>
              <a:t>misprogrammed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78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Characteristics of Good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Well defined</a:t>
            </a:r>
          </a:p>
          <a:p>
            <a:r>
              <a:rPr lang="en-US" dirty="0" smtClean="0"/>
              <a:t>Use strengths of computers</a:t>
            </a:r>
          </a:p>
          <a:p>
            <a:r>
              <a:rPr lang="en-US" dirty="0" smtClean="0"/>
              <a:t>Well tested</a:t>
            </a:r>
          </a:p>
          <a:p>
            <a:r>
              <a:rPr lang="en-US" dirty="0" smtClean="0"/>
              <a:t>Errors easily addressed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5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 +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Conditions, iteration</a:t>
            </a:r>
          </a:p>
          <a:p>
            <a:r>
              <a:rPr lang="en-US" dirty="0" smtClean="0"/>
              <a:t>Data structures</a:t>
            </a:r>
          </a:p>
          <a:p>
            <a:pPr lvl="1"/>
            <a:r>
              <a:rPr lang="en-US" dirty="0" smtClean="0"/>
              <a:t>How data are organized</a:t>
            </a:r>
          </a:p>
          <a:p>
            <a:pPr lvl="1"/>
            <a:r>
              <a:rPr lang="en-US" dirty="0" smtClean="0"/>
              <a:t>Homogenous and heterogeneous</a:t>
            </a:r>
          </a:p>
          <a:p>
            <a:pPr lvl="2"/>
            <a:r>
              <a:rPr lang="en-US" dirty="0" smtClean="0"/>
              <a:t>Arrays, structures, etc.</a:t>
            </a:r>
          </a:p>
          <a:p>
            <a:r>
              <a:rPr lang="en-US" dirty="0" smtClean="0"/>
              <a:t>Problems often decomposed into smaller parts</a:t>
            </a:r>
          </a:p>
          <a:p>
            <a:pPr lvl="1"/>
            <a:r>
              <a:rPr lang="en-US" dirty="0" smtClean="0"/>
              <a:t>So we can understand them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54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Top-down</a:t>
            </a:r>
          </a:p>
          <a:p>
            <a:pPr lvl="1"/>
            <a:r>
              <a:rPr lang="en-US" dirty="0" smtClean="0"/>
              <a:t>Decomposition and refinement</a:t>
            </a:r>
          </a:p>
          <a:p>
            <a:r>
              <a:rPr lang="en-US" dirty="0" smtClean="0"/>
              <a:t>Bottom-up</a:t>
            </a:r>
          </a:p>
          <a:p>
            <a:pPr lvl="1"/>
            <a:r>
              <a:rPr lang="en-US" dirty="0" smtClean="0"/>
              <a:t>When we know parts of the solution</a:t>
            </a:r>
          </a:p>
          <a:p>
            <a:r>
              <a:rPr lang="en-US" dirty="0" smtClean="0"/>
              <a:t>Complexity the major problem in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 and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processing</a:t>
            </a:r>
          </a:p>
          <a:p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Tables of related data</a:t>
            </a:r>
          </a:p>
          <a:p>
            <a:pPr lvl="1"/>
            <a:r>
              <a:rPr lang="en-US" dirty="0" smtClean="0"/>
              <a:t>Relationships between them</a:t>
            </a:r>
          </a:p>
          <a:p>
            <a:pPr lvl="1"/>
            <a:r>
              <a:rPr lang="en-US" dirty="0" smtClean="0"/>
              <a:t>Operations on them</a:t>
            </a:r>
          </a:p>
          <a:p>
            <a:pPr lvl="1"/>
            <a:r>
              <a:rPr lang="en-US" dirty="0" smtClean="0"/>
              <a:t>Standard Query Language (SQL)</a:t>
            </a:r>
          </a:p>
          <a:p>
            <a:pPr lvl="1"/>
            <a:r>
              <a:rPr lang="en-US" dirty="0" smtClean="0"/>
              <a:t>No-SQL DBs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17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CPU, memory, I/O, storage</a:t>
            </a:r>
          </a:p>
          <a:p>
            <a:r>
              <a:rPr lang="en-US" dirty="0" smtClean="0"/>
              <a:t>Can some machines do more than others?</a:t>
            </a:r>
          </a:p>
          <a:p>
            <a:pPr lvl="1"/>
            <a:r>
              <a:rPr lang="en-US" dirty="0" smtClean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56517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Alan Turning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1269" r="-712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7148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Alan Turing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Gifted mathematician</a:t>
            </a:r>
          </a:p>
          <a:p>
            <a:r>
              <a:rPr lang="en-US" dirty="0" smtClean="0"/>
              <a:t>Created much of what we know as computing</a:t>
            </a:r>
          </a:p>
          <a:p>
            <a:r>
              <a:rPr lang="en-US" dirty="0" smtClean="0"/>
              <a:t>Created “universal Turing machine”</a:t>
            </a:r>
          </a:p>
          <a:p>
            <a:pPr lvl="1"/>
            <a:r>
              <a:rPr lang="en-US" dirty="0" smtClean="0"/>
              <a:t>An abstract computer used to prove computational abilities</a:t>
            </a:r>
          </a:p>
          <a:p>
            <a:r>
              <a:rPr lang="en-US" dirty="0" smtClean="0"/>
              <a:t>Create “Turing test”</a:t>
            </a:r>
          </a:p>
          <a:p>
            <a:pPr lvl="1"/>
            <a:r>
              <a:rPr lang="en-US" dirty="0" smtClean="0"/>
              <a:t>An approach to determine if a computer has consciousness</a:t>
            </a:r>
          </a:p>
        </p:txBody>
      </p:sp>
    </p:spTree>
    <p:extLst>
      <p:ext uri="{BB962C8B-B14F-4D97-AF65-F5344CB8AC3E}">
        <p14:creationId xmlns:p14="http://schemas.microsoft.com/office/powerpoint/2010/main" val="69517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Alan 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Major contributions to British decryption of the German Enigma machine during WWII</a:t>
            </a:r>
          </a:p>
          <a:p>
            <a:pPr lvl="1"/>
            <a:r>
              <a:rPr lang="en-US" dirty="0" err="1" smtClean="0"/>
              <a:t>Blechtley</a:t>
            </a:r>
            <a:r>
              <a:rPr lang="en-US" dirty="0" smtClean="0"/>
              <a:t> Park</a:t>
            </a:r>
          </a:p>
          <a:p>
            <a:r>
              <a:rPr lang="en-US" dirty="0" smtClean="0"/>
              <a:t>The Imitation Game</a:t>
            </a:r>
          </a:p>
          <a:p>
            <a:pPr lvl="1"/>
            <a:r>
              <a:rPr lang="en-US" dirty="0" smtClean="0"/>
              <a:t>Benedict </a:t>
            </a:r>
            <a:r>
              <a:rPr lang="en-US" dirty="0" err="1" smtClean="0"/>
              <a:t>Cumberbatch</a:t>
            </a:r>
            <a:endParaRPr lang="en-US" dirty="0" smtClean="0"/>
          </a:p>
          <a:p>
            <a:pPr lvl="1"/>
            <a:r>
              <a:rPr lang="en-US" dirty="0" err="1" smtClean="0"/>
              <a:t>Keira</a:t>
            </a:r>
            <a:r>
              <a:rPr lang="en-US" dirty="0" smtClean="0"/>
              <a:t> Knightley</a:t>
            </a:r>
          </a:p>
        </p:txBody>
      </p:sp>
    </p:spTree>
    <p:extLst>
      <p:ext uri="{BB962C8B-B14F-4D97-AF65-F5344CB8AC3E}">
        <p14:creationId xmlns:p14="http://schemas.microsoft.com/office/powerpoint/2010/main" val="298217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27" y="229195"/>
            <a:ext cx="7711485" cy="56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6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Alan Turing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1952 was </a:t>
            </a:r>
            <a:r>
              <a:rPr lang="en-US" dirty="0" smtClean="0"/>
              <a:t>convicted of homosexual acts</a:t>
            </a:r>
            <a:endParaRPr lang="en-US" dirty="0"/>
          </a:p>
          <a:p>
            <a:r>
              <a:rPr lang="en-US" dirty="0"/>
              <a:t>Died of arsenic poisoning, ruled </a:t>
            </a:r>
            <a:r>
              <a:rPr lang="en-US" dirty="0" smtClean="0"/>
              <a:t>suicide</a:t>
            </a:r>
          </a:p>
          <a:p>
            <a:r>
              <a:rPr lang="en-US" dirty="0"/>
              <a:t>In 2009, following an Internet campaign, British Prime Minister Gordon Brown made an official public apology on behalf of the British government for "the appalling way he was </a:t>
            </a:r>
            <a:r>
              <a:rPr lang="en-US" dirty="0" smtClean="0"/>
              <a:t>treated”</a:t>
            </a:r>
          </a:p>
          <a:p>
            <a:r>
              <a:rPr lang="en-US" dirty="0" smtClean="0"/>
              <a:t>Queen </a:t>
            </a:r>
            <a:r>
              <a:rPr lang="en-US" dirty="0"/>
              <a:t>Elizabeth II granted him a posthumous pardon in 2013.</a:t>
            </a:r>
          </a:p>
        </p:txBody>
      </p:sp>
    </p:spTree>
    <p:extLst>
      <p:ext uri="{BB962C8B-B14F-4D97-AF65-F5344CB8AC3E}">
        <p14:creationId xmlns:p14="http://schemas.microsoft.com/office/powerpoint/2010/main" val="78494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Turing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infinite tape for I/O</a:t>
            </a:r>
          </a:p>
          <a:p>
            <a:r>
              <a:rPr lang="en-US" dirty="0"/>
              <a:t>R</a:t>
            </a:r>
            <a:r>
              <a:rPr lang="en-US" dirty="0" smtClean="0"/>
              <a:t>epeat</a:t>
            </a:r>
          </a:p>
          <a:p>
            <a:pPr lvl="1"/>
            <a:r>
              <a:rPr lang="en-US" dirty="0" smtClean="0"/>
              <a:t>Read a character</a:t>
            </a:r>
          </a:p>
          <a:p>
            <a:pPr lvl="1"/>
            <a:r>
              <a:rPr lang="en-US" dirty="0" smtClean="0"/>
              <a:t>Look up action in table</a:t>
            </a:r>
          </a:p>
          <a:p>
            <a:pPr lvl="1"/>
            <a:r>
              <a:rPr lang="en-US" dirty="0" smtClean="0"/>
              <a:t>Print one character, overwriting</a:t>
            </a:r>
          </a:p>
          <a:p>
            <a:pPr lvl="1"/>
            <a:r>
              <a:rPr lang="en-US" dirty="0" smtClean="0"/>
              <a:t>More left or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04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Turing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simple but precisely defined</a:t>
            </a:r>
          </a:p>
          <a:p>
            <a:r>
              <a:rPr lang="en-US" dirty="0" smtClean="0"/>
              <a:t>Basis of proofs about computing</a:t>
            </a:r>
          </a:p>
          <a:p>
            <a:r>
              <a:rPr lang="en-US" dirty="0" smtClean="0"/>
              <a:t>Have all the capabilities of any computer</a:t>
            </a:r>
          </a:p>
          <a:p>
            <a:pPr lvl="1"/>
            <a:r>
              <a:rPr lang="en-US" dirty="0" smtClean="0"/>
              <a:t>Though maybe not as fast of course</a:t>
            </a:r>
          </a:p>
          <a:p>
            <a:r>
              <a:rPr lang="en-US" dirty="0" smtClean="0"/>
              <a:t>Can’t solve a specific problem: the halting problem</a:t>
            </a:r>
          </a:p>
          <a:p>
            <a:pPr lvl="1"/>
            <a:r>
              <a:rPr lang="en-US" dirty="0" smtClean="0"/>
              <a:t>Given a program and input, with the program stop?</a:t>
            </a:r>
          </a:p>
        </p:txBody>
      </p:sp>
    </p:spTree>
    <p:extLst>
      <p:ext uri="{BB962C8B-B14F-4D97-AF65-F5344CB8AC3E}">
        <p14:creationId xmlns:p14="http://schemas.microsoft.com/office/powerpoint/2010/main" val="1036181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Halting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Programs can’t show that programs will stop</a:t>
            </a:r>
          </a:p>
          <a:p>
            <a:r>
              <a:rPr lang="en-US" dirty="0" smtClean="0"/>
              <a:t>Can’t tell the difference between infinite loop and not waiting long enough</a:t>
            </a:r>
          </a:p>
          <a:p>
            <a:r>
              <a:rPr lang="en-US" dirty="0" smtClean="0"/>
              <a:t>Difficult to prove program correctness</a:t>
            </a:r>
          </a:p>
          <a:p>
            <a:r>
              <a:rPr lang="en-US" dirty="0" smtClean="0"/>
              <a:t>See also: Heisenberg’s uncertainty principle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471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Gödel's T</a:t>
            </a:r>
            <a:r>
              <a:rPr lang="en-US" dirty="0" smtClean="0"/>
              <a:t>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</a:t>
            </a:r>
            <a:r>
              <a:rPr lang="en-US" dirty="0" smtClean="0"/>
              <a:t>heories that include a small portion of number theory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complete and consistent finite list of axioms can never be created: each time a new statement is added as an axiom, there are other true statements that still cannot be proved, even with the new axiom</a:t>
            </a:r>
          </a:p>
          <a:p>
            <a:pPr lvl="1"/>
            <a:r>
              <a:rPr lang="en-US" dirty="0" smtClean="0"/>
              <a:t>If an axiom is ever added that makes the system complete, it does so at the cost of making the system inconsistent.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50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and Retrieval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Media applications</a:t>
            </a:r>
          </a:p>
          <a:p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Web</a:t>
            </a:r>
          </a:p>
          <a:p>
            <a:pPr lvl="1"/>
            <a:r>
              <a:rPr lang="en-US" dirty="0" smtClean="0"/>
              <a:t>Email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02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Gödel's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Shows there will always be statements about the natural numbers that are true, but that are </a:t>
            </a:r>
            <a:r>
              <a:rPr lang="en-US" dirty="0" err="1" smtClean="0"/>
              <a:t>unprovable</a:t>
            </a:r>
            <a:r>
              <a:rPr lang="en-US" dirty="0" smtClean="0"/>
              <a:t> within the system</a:t>
            </a:r>
          </a:p>
          <a:p>
            <a:r>
              <a:rPr lang="en-US" dirty="0"/>
              <a:t>S</a:t>
            </a:r>
            <a:r>
              <a:rPr lang="en-US" dirty="0" smtClean="0"/>
              <a:t>hows that such a system cannot demonstrate its own consistency.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33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Liar’s Paradox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statement is 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972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λ</a:t>
            </a:r>
            <a:r>
              <a:rPr lang="en-US" dirty="0" smtClean="0"/>
              <a:t>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Alonzo Church</a:t>
            </a:r>
          </a:p>
          <a:p>
            <a:r>
              <a:rPr lang="en-US" dirty="0" smtClean="0"/>
              <a:t>Basis of LISP, Scheme, etc.</a:t>
            </a:r>
          </a:p>
          <a:p>
            <a:r>
              <a:rPr lang="en-US" dirty="0" smtClean="0"/>
              <a:t>Came to same conclusions as Turing</a:t>
            </a:r>
          </a:p>
          <a:p>
            <a:r>
              <a:rPr lang="en-US" dirty="0" smtClean="0"/>
              <a:t>All computers have the same capabilities</a:t>
            </a:r>
          </a:p>
        </p:txBody>
      </p:sp>
    </p:spTree>
    <p:extLst>
      <p:ext uri="{BB962C8B-B14F-4D97-AF65-F5344CB8AC3E}">
        <p14:creationId xmlns:p14="http://schemas.microsoft.com/office/powerpoint/2010/main" val="882945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task too complex that it can’t be broken down into computer instructions</a:t>
            </a:r>
          </a:p>
          <a:p>
            <a:r>
              <a:rPr lang="en-US" dirty="0" smtClean="0"/>
              <a:t>As long as there is a basic set, the number of types of instructions unimportant</a:t>
            </a:r>
          </a:p>
          <a:p>
            <a:r>
              <a:rPr lang="en-US" dirty="0" smtClean="0"/>
              <a:t>Computers differ in speed and interfaces, not capability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7074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Questions: 1, 3, 4</a:t>
            </a:r>
          </a:p>
          <a:p>
            <a:r>
              <a:rPr lang="en-US" dirty="0" smtClean="0"/>
              <a:t>Exercises: 4,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89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Fast and efficient	</a:t>
            </a:r>
          </a:p>
          <a:p>
            <a:pPr lvl="1"/>
            <a:r>
              <a:rPr lang="en-US" dirty="0" smtClean="0"/>
              <a:t>Accurate? Precise?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75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 vs. Precision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455" y="1592260"/>
            <a:ext cx="6135194" cy="40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1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and Can’t They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algorithms</a:t>
            </a:r>
          </a:p>
          <a:p>
            <a:r>
              <a:rPr lang="en-US" dirty="0" smtClean="0"/>
              <a:t>Algorithms must be well defined</a:t>
            </a:r>
          </a:p>
          <a:p>
            <a:pPr lvl="1"/>
            <a:r>
              <a:rPr lang="en-US" dirty="0" smtClean="0"/>
              <a:t>Have known quantities</a:t>
            </a:r>
          </a:p>
          <a:p>
            <a:pPr lvl="2"/>
            <a:r>
              <a:rPr lang="en-US" dirty="0" smtClean="0"/>
              <a:t>Often physical</a:t>
            </a:r>
          </a:p>
          <a:p>
            <a:pPr lvl="1"/>
            <a:r>
              <a:rPr lang="en-US" dirty="0" smtClean="0"/>
              <a:t>Variables and interactions well understood</a:t>
            </a:r>
          </a:p>
          <a:p>
            <a:r>
              <a:rPr lang="en-US" dirty="0" smtClean="0"/>
              <a:t>Rocket science</a:t>
            </a:r>
          </a:p>
          <a:p>
            <a:pPr lvl="1"/>
            <a:r>
              <a:rPr lang="en-US" dirty="0" smtClean="0"/>
              <a:t>Action and reaction, aerodynamics, burn rates, gravity,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1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Forecasting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Monitoring instruments data collection</a:t>
            </a:r>
          </a:p>
          <a:p>
            <a:pPr lvl="1"/>
            <a:r>
              <a:rPr lang="en-US" dirty="0" smtClean="0"/>
              <a:t>Boring job</a:t>
            </a:r>
          </a:p>
          <a:p>
            <a:r>
              <a:rPr lang="en-US" dirty="0" smtClean="0"/>
              <a:t>Ground, balloon, satellite data</a:t>
            </a:r>
          </a:p>
          <a:p>
            <a:r>
              <a:rPr lang="en-US" dirty="0" smtClean="0"/>
              <a:t>Lots of data collected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Stations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-10610" r="-106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348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SU Denv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MSU Denver.potx</Template>
  <TotalTime>7760</TotalTime>
  <Words>827</Words>
  <Application>Microsoft Macintosh PowerPoint</Application>
  <PresentationFormat>On-screen Show (4:3)</PresentationFormat>
  <Paragraphs>182</Paragraphs>
  <Slides>44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MSU Denver</vt:lpstr>
      <vt:lpstr>Chapter 6</vt:lpstr>
      <vt:lpstr>Three Basic Operations</vt:lpstr>
      <vt:lpstr>Storage and Retrieval</vt:lpstr>
      <vt:lpstr>Storage and Retrieval</vt:lpstr>
      <vt:lpstr>Computation</vt:lpstr>
      <vt:lpstr>Accuracy vs. Precision</vt:lpstr>
      <vt:lpstr>What Can and Can’t They Do?</vt:lpstr>
      <vt:lpstr>Weather Forecasting</vt:lpstr>
      <vt:lpstr>Weather Stations</vt:lpstr>
      <vt:lpstr>Geostationary Operational Environmental Satellite</vt:lpstr>
      <vt:lpstr>Joint Polar Satellite System</vt:lpstr>
      <vt:lpstr>Infrared</vt:lpstr>
      <vt:lpstr>Water Vapor</vt:lpstr>
      <vt:lpstr>Linda</vt:lpstr>
      <vt:lpstr>Model</vt:lpstr>
      <vt:lpstr>Page 18 of 100</vt:lpstr>
      <vt:lpstr>US, EU, UK</vt:lpstr>
      <vt:lpstr>WRF Precip</vt:lpstr>
      <vt:lpstr>WRF Wind</vt:lpstr>
      <vt:lpstr>Models</vt:lpstr>
      <vt:lpstr>Chaos</vt:lpstr>
      <vt:lpstr>Chaotic Systems</vt:lpstr>
      <vt:lpstr>Lorenz</vt:lpstr>
      <vt:lpstr>Obligatory XKCD</vt:lpstr>
      <vt:lpstr>Personal Finance</vt:lpstr>
      <vt:lpstr>Good Applications</vt:lpstr>
      <vt:lpstr>Characteristics of Good Applications</vt:lpstr>
      <vt:lpstr>Algorithms + Data Structures</vt:lpstr>
      <vt:lpstr>Decomposition</vt:lpstr>
      <vt:lpstr>Computing Power</vt:lpstr>
      <vt:lpstr>Alan Turning</vt:lpstr>
      <vt:lpstr>Alan Turing</vt:lpstr>
      <vt:lpstr>Alan Turing</vt:lpstr>
      <vt:lpstr>PowerPoint Presentation</vt:lpstr>
      <vt:lpstr>Alan Turing</vt:lpstr>
      <vt:lpstr>Turing Machine</vt:lpstr>
      <vt:lpstr>Turing Machine</vt:lpstr>
      <vt:lpstr>Halting Problem</vt:lpstr>
      <vt:lpstr>Gödel's Theorem</vt:lpstr>
      <vt:lpstr>Gödel's Theorem</vt:lpstr>
      <vt:lpstr>Liar’s Paradox</vt:lpstr>
      <vt:lpstr>λ Calculus</vt:lpstr>
      <vt:lpstr>Universality</vt:lpstr>
      <vt:lpstr>Review</vt:lpstr>
    </vt:vector>
  </TitlesOfParts>
  <Company>Metropolitan State University of Denver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Information Technology</dc:creator>
  <cp:lastModifiedBy>Ivo Georgiev</cp:lastModifiedBy>
  <cp:revision>18</cp:revision>
  <dcterms:created xsi:type="dcterms:W3CDTF">2015-09-09T03:40:34Z</dcterms:created>
  <dcterms:modified xsi:type="dcterms:W3CDTF">2016-08-31T01:24:55Z</dcterms:modified>
</cp:coreProperties>
</file>